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96" r:id="rId4"/>
    <p:sldId id="304" r:id="rId5"/>
    <p:sldId id="306" r:id="rId6"/>
    <p:sldId id="308" r:id="rId7"/>
    <p:sldId id="297" r:id="rId8"/>
    <p:sldId id="307" r:id="rId9"/>
    <p:sldId id="317" r:id="rId10"/>
    <p:sldId id="309" r:id="rId11"/>
    <p:sldId id="318" r:id="rId12"/>
    <p:sldId id="311" r:id="rId13"/>
    <p:sldId id="312" r:id="rId14"/>
    <p:sldId id="310" r:id="rId15"/>
    <p:sldId id="314" r:id="rId16"/>
    <p:sldId id="316" r:id="rId17"/>
    <p:sldId id="313" r:id="rId18"/>
    <p:sldId id="320" r:id="rId19"/>
    <p:sldId id="298" r:id="rId20"/>
    <p:sldId id="299" r:id="rId21"/>
    <p:sldId id="300" r:id="rId22"/>
    <p:sldId id="301" r:id="rId23"/>
    <p:sldId id="302" r:id="rId24"/>
    <p:sldId id="303" r:id="rId25"/>
    <p:sldId id="27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6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81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2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79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6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96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8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95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1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81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6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22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8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2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5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12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Proposal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Defense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xx.05.2018</a:t>
            </a: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Evaluation and Design for an Integrated Modular Motor Drive (IMMD) with GaN devices</a:t>
            </a:r>
          </a:p>
          <a:p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Wang, Ye Li,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" y="4549807"/>
            <a:ext cx="8665031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Series-connected 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segments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ide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bandgap 200V GaN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MOSFETs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liminating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heat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Keep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height of capacitors within 1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inch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ctive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balancing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Experiment: 180Vdc, 7Arms,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0.6inch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height,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3inch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radius, RL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90221"/>
            <a:ext cx="3091340" cy="222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49"/>
          <a:stretch/>
        </p:blipFill>
        <p:spPr bwMode="auto">
          <a:xfrm>
            <a:off x="7510998" y="2045182"/>
            <a:ext cx="1616530" cy="168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935" y="1885523"/>
            <a:ext cx="4400430" cy="222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2" r="30555"/>
          <a:stretch/>
        </p:blipFill>
        <p:spPr bwMode="auto">
          <a:xfrm>
            <a:off x="7528808" y="3663571"/>
            <a:ext cx="1564440" cy="168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1"/>
          <a:stretch/>
        </p:blipFill>
        <p:spPr bwMode="auto">
          <a:xfrm>
            <a:off x="7756214" y="5138680"/>
            <a:ext cx="1387786" cy="1685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11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An Inverter Packaging Scheme for an Integrated Segmented Traction Drive System</a:t>
            </a:r>
          </a:p>
          <a:p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Gui-Jia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Su,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Lixin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Tang, Curt Ayers, and Randy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Wiles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" y="4696764"/>
            <a:ext cx="8665031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55kW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prototype (2 designs)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Doughnut shaped capacitors such as the Power Ring Film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Second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prototype: 17.8 kW/l and specific power of 15.6 kW/kg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battery rms ripple current is reduced from 6.53Arms to 0.9Arms, an 86% reduction. (Motor load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36" y="726302"/>
            <a:ext cx="2194151" cy="1128621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01" b="28810"/>
          <a:stretch/>
        </p:blipFill>
        <p:spPr bwMode="auto">
          <a:xfrm>
            <a:off x="115329" y="1985035"/>
            <a:ext cx="3240192" cy="235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0"/>
          <a:stretch/>
        </p:blipFill>
        <p:spPr bwMode="auto">
          <a:xfrm>
            <a:off x="3559629" y="1985035"/>
            <a:ext cx="5584371" cy="2202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33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Hardware Integration for an Integrated Modular Motor Drive Including Distributed Control</a:t>
            </a: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Adam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Shea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(Master Thesis), T.M. </a:t>
            </a:r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" y="4327077"/>
            <a:ext cx="9143999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First IMMD prototype unit that included a dedicated controller in each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18kW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(peak), 6-phase IMMD demonstrator unit for a traction drive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Half-bridge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 phase with two discrete 600V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(20kHz)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nominal dc bus voltage is 325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Vdc.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10kW six-phase fractional-slot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concentrated winding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SM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(12/10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).</a:t>
            </a:r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9" y="2061235"/>
            <a:ext cx="3277819" cy="173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529" y="2035898"/>
            <a:ext cx="3380014" cy="173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53" y="1926081"/>
            <a:ext cx="2041000" cy="200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34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Hardware Integration for an Integrated Modular Motor Drive Including Distributed Control</a:t>
            </a: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Adam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Shea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(Master Thesis), T.M. </a:t>
            </a:r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58" y="1972918"/>
            <a:ext cx="2448134" cy="18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89" y="1864415"/>
            <a:ext cx="3147753" cy="194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" y="4030606"/>
            <a:ext cx="3532051" cy="271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070" y="3871240"/>
            <a:ext cx="4784129" cy="2986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97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4168" y="5002693"/>
            <a:ext cx="8665031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200V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EPC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FETs,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 topology,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interleaving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36-slot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two-pole induction motor reconfigured to six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leads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Vdc = 200V, n = 2, fsw = 100kHz, 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Vline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= 190V, 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Iline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5A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097"/>
            <a:ext cx="3775841" cy="290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9" t="50976" r="17976" b="3657"/>
          <a:stretch/>
        </p:blipFill>
        <p:spPr bwMode="auto">
          <a:xfrm>
            <a:off x="3686597" y="2324716"/>
            <a:ext cx="2246587" cy="1915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5"/>
          <a:stretch/>
        </p:blipFill>
        <p:spPr bwMode="auto">
          <a:xfrm>
            <a:off x="6172201" y="2324716"/>
            <a:ext cx="2971799" cy="1915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80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3" y="1842380"/>
            <a:ext cx="2412902" cy="268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9"/>
          <a:stretch/>
        </p:blipFill>
        <p:spPr bwMode="auto">
          <a:xfrm>
            <a:off x="2584768" y="1887447"/>
            <a:ext cx="2892568" cy="26835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58"/>
          <a:stretch/>
        </p:blipFill>
        <p:spPr bwMode="auto">
          <a:xfrm>
            <a:off x="5778861" y="2062221"/>
            <a:ext cx="3272090" cy="21883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b="69485"/>
          <a:stretch/>
        </p:blipFill>
        <p:spPr bwMode="auto">
          <a:xfrm>
            <a:off x="65904" y="4525934"/>
            <a:ext cx="2913779" cy="17881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9" r="9692" b="38153"/>
          <a:stretch/>
        </p:blipFill>
        <p:spPr bwMode="auto">
          <a:xfrm>
            <a:off x="2979683" y="4649597"/>
            <a:ext cx="2979683" cy="18063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29" b="3013"/>
          <a:stretch/>
        </p:blipFill>
        <p:spPr bwMode="auto">
          <a:xfrm>
            <a:off x="6069724" y="4649596"/>
            <a:ext cx="2981227" cy="16644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90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6379" y="5185981"/>
            <a:ext cx="786764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first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three phase converter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mod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le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Si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10 kHz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second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Three phase module design,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50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kHz. 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third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single phase converter piece.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devices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fourth generation: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100 kHz.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overall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height 1/4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inch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r="6937" b="14366"/>
          <a:stretch/>
        </p:blipFill>
        <p:spPr bwMode="auto">
          <a:xfrm>
            <a:off x="1306285" y="1864415"/>
            <a:ext cx="5674179" cy="33215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50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Achieving High-Performance Electrified Actuation System with Integrated Motor Drive and Wide Bandgap Power Electronics</a:t>
            </a:r>
          </a:p>
          <a:p>
            <a:r>
              <a:rPr lang="it-IT" i="1" dirty="0">
                <a:latin typeface="Helvetica" panose="020B0604020202020204" pitchFamily="34" charset="0"/>
                <a:cs typeface="Helvetica" panose="020B0604020202020204" pitchFamily="34" charset="0"/>
              </a:rPr>
              <a:t>Woongkul Lee, Di Han, Silong Li, Bulent Sarlioglu, Tatiana A. Minav, Matti </a:t>
            </a:r>
            <a:r>
              <a:rPr lang="it-IT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Pietola</a:t>
            </a:r>
            <a:endParaRPr lang="it-IT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30854"/>
            <a:ext cx="8665031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IMD improves power density with 10-20% less volume and reduces 30-40% of the overall system costs of installation and manufacturing.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6" y="2476018"/>
            <a:ext cx="7219474" cy="3361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02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Achieving High-Performance Electrified Actuation System with Integrated Motor Drive and Wide Bandgap Power Electronics</a:t>
            </a:r>
          </a:p>
          <a:p>
            <a:r>
              <a:rPr lang="it-IT" i="1" dirty="0">
                <a:latin typeface="Helvetica" panose="020B0604020202020204" pitchFamily="34" charset="0"/>
                <a:cs typeface="Helvetica" panose="020B0604020202020204" pitchFamily="34" charset="0"/>
              </a:rPr>
              <a:t>Woongkul Lee, Di Han, Silong Li, Bulent Sarlioglu, Tatiana A. Minav, Matti </a:t>
            </a:r>
            <a:r>
              <a:rPr lang="it-IT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Pietola</a:t>
            </a:r>
            <a:endParaRPr lang="it-IT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08" y="2247900"/>
            <a:ext cx="6782133" cy="461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4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80" y="1050639"/>
            <a:ext cx="8360228" cy="4057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New generation Wide Band Gap Power Semiconductor Devices: 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parasitics component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passive component 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topologies,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electrical machines, split winding machines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design and analysis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planar magnetics</a:t>
            </a:r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2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survey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3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1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3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2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2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Funded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80" y="1050639"/>
            <a:ext cx="8360228" cy="4733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METU – BAP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Tabanlı Bir Tümleşik Modüler Motor Sürücü (IMMD) Tasarımı ve Geliştirilmesi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BAP-03-01-2017-004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Budget: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18,500.00 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TÜBİTAK - ARDEB 3501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7.5 kW </a:t>
            </a:r>
            <a:r>
              <a:rPr lang="tr-TR" sz="2000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Sabit Mıknatıslı Tümleşik Modüler Motor Sürücü Sistemi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Geliştirilmesi</a:t>
            </a:r>
            <a:endParaRPr lang="tr-TR" sz="2000" dirty="0">
              <a:solidFill>
                <a:prstClr val="black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117E252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151,423.00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have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done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far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8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5455" y="882801"/>
            <a:ext cx="50625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Drives are placed in a separate cabinet</a:t>
            </a:r>
            <a:endParaRPr lang="tr-T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Increased volume, weight and cost</a:t>
            </a:r>
          </a:p>
          <a:p>
            <a:pPr lvl="1"/>
            <a:endParaRPr lang="tr-T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Connection with long cables</a:t>
            </a:r>
            <a:endParaRPr lang="tr-TR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Long cable effect, EMI problems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2" y="3247750"/>
            <a:ext cx="2541634" cy="2026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85457" y="3008205"/>
            <a:ext cx="5201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the motor</a:t>
            </a:r>
            <a:endParaRPr lang="tr-TR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Both the motor and the drive are </a:t>
            </a:r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1" y="893657"/>
            <a:ext cx="2540676" cy="21105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9661" y="5503980"/>
            <a:ext cx="32598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7789" y="5503980"/>
            <a:ext cx="2746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dirty="0" smtClean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493" y="753640"/>
            <a:ext cx="2965437" cy="4088834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16379" y="1164691"/>
            <a:ext cx="4608405" cy="25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97639" y="5121146"/>
            <a:ext cx="4262785" cy="1708485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08" y="4833671"/>
            <a:ext cx="2724306" cy="19400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898" y="5121146"/>
            <a:ext cx="1390032" cy="12143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8558" y="749062"/>
            <a:ext cx="394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Modular Motor Drive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008" y="3598665"/>
            <a:ext cx="3944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r>
              <a:rPr lang="tr-TR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sz="20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20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7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168" y="855904"/>
            <a:ext cx="6188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2002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Matrix Converter Motor (MCM) for Industry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Applications</a:t>
            </a:r>
            <a:endParaRPr lang="tr-T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Christian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Klumpner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Peter Nielsen, Ion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Boldea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Frede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Blaabjerg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Paul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Thargersen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528626"/>
            <a:ext cx="8665031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First integrated regenerative frequency converter motor for industry applications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Based on a matrix converter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topology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4-kW matrix converter motor prototype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No modularization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IGBT-diode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b="20243"/>
          <a:stretch/>
        </p:blipFill>
        <p:spPr>
          <a:xfrm>
            <a:off x="5780312" y="810202"/>
            <a:ext cx="1796146" cy="1208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8" y="1084860"/>
            <a:ext cx="1494064" cy="577783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8" y="2134699"/>
            <a:ext cx="2508968" cy="225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90" y="2019145"/>
            <a:ext cx="3283644" cy="2373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359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 Fully Integrated 30kW Motor Drive Using Matrix Converter Technology</a:t>
            </a: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P W Wheeler, J C Clare, L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Empringham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Bradley, S Pickering, D Lampard, K J, 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Apap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700076"/>
            <a:ext cx="8665031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Targeted at pump and fan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applications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induction motor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Fully tested and evaluated demonstrations of the power converter and the cooling arrangements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30 kW prototype, power electronics housed in a re-designed End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Plate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 based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415 Volt,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50 Hz supply. 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1" y="719858"/>
            <a:ext cx="2524006" cy="92967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78" y="2261911"/>
            <a:ext cx="3126922" cy="230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b="21255"/>
          <a:stretch/>
        </p:blipFill>
        <p:spPr bwMode="auto">
          <a:xfrm>
            <a:off x="4874079" y="2147611"/>
            <a:ext cx="3069770" cy="23380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651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Power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Converter Design for an Integrated Modular Motor Drive</a:t>
            </a:r>
            <a:endParaRPr lang="tr-T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N.R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Brown, T.M.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R.D. Lorenz</a:t>
            </a: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0"/>
          <a:stretch/>
        </p:blipFill>
        <p:spPr bwMode="auto">
          <a:xfrm>
            <a:off x="93758" y="1924744"/>
            <a:ext cx="2633114" cy="203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7"/>
          <a:stretch/>
        </p:blipFill>
        <p:spPr bwMode="auto">
          <a:xfrm>
            <a:off x="2894381" y="1924744"/>
            <a:ext cx="2743199" cy="194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4" b="11212"/>
          <a:stretch/>
        </p:blipFill>
        <p:spPr bwMode="auto">
          <a:xfrm>
            <a:off x="5902777" y="1875670"/>
            <a:ext cx="2694215" cy="242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74168" y="4528626"/>
            <a:ext cx="8665031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Five-phase machine, soft magnetic composite (SMC) material, six-pole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2.7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kW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IGBTs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 anti-parallel diodes,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10kHz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ard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-switched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half-bridge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xperimental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 with RL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load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4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751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2008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 50kW Integrated Fault Tolerant Permanent Magnet Machine and Motor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Drive</a:t>
            </a:r>
            <a:endParaRPr lang="tr-T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J.J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Wolmarans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M.B. Gerber, H.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Polinder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S.W.H. de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Haan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J.A. Ferreira, D.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Clarenbach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642926"/>
            <a:ext cx="8665031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 overall goal of 2kW/kg is set for system power density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 50kW, 6 phase, 8 pole permanent magnet machine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 speed of 50krpm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+/-270VDC bus, as utilized in current and future new aircraft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“No single electrical fault may cause the system as a whole to stop functioning”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Simulation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results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3" b="11681"/>
          <a:stretch/>
        </p:blipFill>
        <p:spPr>
          <a:xfrm>
            <a:off x="6973473" y="650102"/>
            <a:ext cx="2021830" cy="1138481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6" b="18478"/>
          <a:stretch/>
        </p:blipFill>
        <p:spPr bwMode="auto">
          <a:xfrm>
            <a:off x="751114" y="1944062"/>
            <a:ext cx="2659930" cy="224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0"/>
          <a:stretch/>
        </p:blipFill>
        <p:spPr bwMode="auto">
          <a:xfrm>
            <a:off x="4148395" y="1900896"/>
            <a:ext cx="3137338" cy="2334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425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2012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Development and Control of an Integrated and Distributed Inverter for a Fault Tolerant Five-Phase Switched Reluctance Traction Drive</a:t>
            </a: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Martin D.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Hennen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Markus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Niessen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Christian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Heyers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Helge J.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Brauer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RikW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De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Doncker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642926"/>
            <a:ext cx="8969832" cy="198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Five phase, 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uter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-rotor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direct drive, 67kW, 750rpm,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20/16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Railway traction applications, 400V 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link, 30A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current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3.4kW,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10kHz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eneration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of the switching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signals is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realized on a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CPLD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on each pole module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predictive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PWM-based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direct instantaneous torque control (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PWM-DITC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tolerance analysis: torque ripple, unbalanced magnetic pull, vibration shapes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t="24320" r="9071" b="18420"/>
          <a:stretch/>
        </p:blipFill>
        <p:spPr>
          <a:xfrm>
            <a:off x="6497061" y="813303"/>
            <a:ext cx="2646939" cy="805591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7" r="33539" b="30504"/>
          <a:stretch/>
        </p:blipFill>
        <p:spPr bwMode="auto">
          <a:xfrm>
            <a:off x="1306284" y="2366040"/>
            <a:ext cx="2694215" cy="209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5" b="13708"/>
          <a:stretch/>
        </p:blipFill>
        <p:spPr bwMode="auto">
          <a:xfrm>
            <a:off x="5045528" y="2313223"/>
            <a:ext cx="1774461" cy="2237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</TotalTime>
  <Words>1256</Words>
  <Application>Microsoft Office PowerPoint</Application>
  <PresentationFormat>On-screen Show (4:3)</PresentationFormat>
  <Paragraphs>178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84</cp:revision>
  <dcterms:created xsi:type="dcterms:W3CDTF">2017-10-01T19:36:44Z</dcterms:created>
  <dcterms:modified xsi:type="dcterms:W3CDTF">2018-05-21T19:55:33Z</dcterms:modified>
</cp:coreProperties>
</file>